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334"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3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xmlns="" userId="Rose Malcolm" providerId="None"/>
      </p:ext>
    </p:extLst>
  </p:cmAuthor>
  <p:cmAuthor id="2" name="Rose Malcolm" initials="RM [2]" lastIdx="7" clrIdx="1">
    <p:extLst>
      <p:ext uri="{19B8F6BF-5375-455C-9EA6-DF929625EA0E}">
        <p15:presenceInfo xmlns:p15="http://schemas.microsoft.com/office/powerpoint/2012/main" xmlns="" userId="17c9fa32013483c0" providerId="Windows Live"/>
      </p:ext>
    </p:extLst>
  </p:cmAuthor>
  <p:cmAuthor id="3" name="Ramesh Sannareddy" initials="RS" lastIdx="7" clrIdx="2">
    <p:extLst>
      <p:ext uri="{19B8F6BF-5375-455C-9EA6-DF929625EA0E}">
        <p15:presenceInfo xmlns:p15="http://schemas.microsoft.com/office/powerpoint/2012/main" xmlns=""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xmlns=""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79" d="100"/>
          <a:sy n="79" d="100"/>
        </p:scale>
        <p:origin x="-1022" y="-8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11/5/2024</a:t>
            </a:fld>
            <a:endParaRPr lang="en-US"/>
          </a:p>
        </p:txBody>
      </p:sp>
      <p:sp>
        <p:nvSpPr>
          <p:cNvPr id="4" name="Footer Placeholder 3">
            <a:extLst>
              <a:ext uri="{FF2B5EF4-FFF2-40B4-BE49-F238E27FC236}">
                <a16:creationId xmlns:a16="http://schemas.microsoft.com/office/drawing/2014/main" xmlns=""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jpeg>
</file>

<file path=ppt/media/image33.png>
</file>

<file path=ppt/media/image34.png>
</file>

<file path=ppt/media/image35.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11/5/2024</a:t>
            </a:fld>
            <a:endParaRPr lang="en-US"/>
          </a:p>
        </p:txBody>
      </p:sp>
      <p:sp>
        <p:nvSpPr>
          <p:cNvPr id="5" name="Footer Placeholder 4">
            <a:extLst>
              <a:ext uri="{FF2B5EF4-FFF2-40B4-BE49-F238E27FC236}">
                <a16:creationId xmlns:a16="http://schemas.microsoft.com/office/drawing/2014/main" xmlns=""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11/5/2024</a:t>
            </a:fld>
            <a:endParaRPr lang="en-US"/>
          </a:p>
        </p:txBody>
      </p:sp>
      <p:sp>
        <p:nvSpPr>
          <p:cNvPr id="5" name="Footer Placeholder 4">
            <a:extLst>
              <a:ext uri="{FF2B5EF4-FFF2-40B4-BE49-F238E27FC236}">
                <a16:creationId xmlns:a16="http://schemas.microsoft.com/office/drawing/2014/main" xmlns=""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xmlns=""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xmlns=""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11/5/2024</a:t>
            </a:fld>
            <a:endParaRPr lang="en-US"/>
          </a:p>
        </p:txBody>
      </p:sp>
      <p:sp>
        <p:nvSpPr>
          <p:cNvPr id="5" name="Footer Placeholder 4">
            <a:extLst>
              <a:ext uri="{FF2B5EF4-FFF2-40B4-BE49-F238E27FC236}">
                <a16:creationId xmlns:a16="http://schemas.microsoft.com/office/drawing/2014/main" xmlns=""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11/5/2024</a:t>
            </a:fld>
            <a:endParaRPr lang="en-US"/>
          </a:p>
        </p:txBody>
      </p:sp>
      <p:sp>
        <p:nvSpPr>
          <p:cNvPr id="5" name="Footer Placeholder 4">
            <a:extLst>
              <a:ext uri="{FF2B5EF4-FFF2-40B4-BE49-F238E27FC236}">
                <a16:creationId xmlns:a16="http://schemas.microsoft.com/office/drawing/2014/main" xmlns=""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11/5/2024</a:t>
            </a:fld>
            <a:endParaRPr lang="en-US"/>
          </a:p>
        </p:txBody>
      </p:sp>
      <p:sp>
        <p:nvSpPr>
          <p:cNvPr id="6" name="Footer Placeholder 5">
            <a:extLst>
              <a:ext uri="{FF2B5EF4-FFF2-40B4-BE49-F238E27FC236}">
                <a16:creationId xmlns:a16="http://schemas.microsoft.com/office/drawing/2014/main" xmlns=""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xmlns=""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11/5/2024</a:t>
            </a:fld>
            <a:endParaRPr lang="en-US"/>
          </a:p>
        </p:txBody>
      </p:sp>
      <p:sp>
        <p:nvSpPr>
          <p:cNvPr id="8" name="Footer Placeholder 7">
            <a:extLst>
              <a:ext uri="{FF2B5EF4-FFF2-40B4-BE49-F238E27FC236}">
                <a16:creationId xmlns:a16="http://schemas.microsoft.com/office/drawing/2014/main" xmlns=""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xmlns=""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xmlns=""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11/5/2024</a:t>
            </a:fld>
            <a:endParaRPr lang="en-US"/>
          </a:p>
        </p:txBody>
      </p:sp>
      <p:sp>
        <p:nvSpPr>
          <p:cNvPr id="4" name="Footer Placeholder 3">
            <a:extLst>
              <a:ext uri="{FF2B5EF4-FFF2-40B4-BE49-F238E27FC236}">
                <a16:creationId xmlns:a16="http://schemas.microsoft.com/office/drawing/2014/main" xmlns=""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xmlns=""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11/5/2024</a:t>
            </a:fld>
            <a:endParaRPr lang="en-US"/>
          </a:p>
        </p:txBody>
      </p:sp>
      <p:sp>
        <p:nvSpPr>
          <p:cNvPr id="3" name="Footer Placeholder 2">
            <a:extLst>
              <a:ext uri="{FF2B5EF4-FFF2-40B4-BE49-F238E27FC236}">
                <a16:creationId xmlns:a16="http://schemas.microsoft.com/office/drawing/2014/main" xmlns=""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xmlns=""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11/5/2024</a:t>
            </a:fld>
            <a:endParaRPr lang="en-US"/>
          </a:p>
        </p:txBody>
      </p:sp>
      <p:sp>
        <p:nvSpPr>
          <p:cNvPr id="6" name="Footer Placeholder 5">
            <a:extLst>
              <a:ext uri="{FF2B5EF4-FFF2-40B4-BE49-F238E27FC236}">
                <a16:creationId xmlns:a16="http://schemas.microsoft.com/office/drawing/2014/main" xmlns=""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11/5/2024</a:t>
            </a:fld>
            <a:endParaRPr lang="en-US"/>
          </a:p>
        </p:txBody>
      </p:sp>
      <p:sp>
        <p:nvSpPr>
          <p:cNvPr id="6" name="Footer Placeholder 5">
            <a:extLst>
              <a:ext uri="{FF2B5EF4-FFF2-40B4-BE49-F238E27FC236}">
                <a16:creationId xmlns:a16="http://schemas.microsoft.com/office/drawing/2014/main" xmlns=""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github.com/Aruna2897/IBM_Data_science_course_assignments/commit/a386e53069810f912ec99c1542aff617f109c9c8" TargetMode="External"/><Relationship Id="rId4" Type="http://schemas.openxmlformats.org/officeDocument/2006/relationships/hyperlink" Target="https://github.com/Aruna2897/IBM_Data_science_course_assignments" TargetMode="External"/></Relationships>
</file>

<file path=ppt/slides/_rels/slide47.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xmlns=""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xmlns=""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dirty="0"/>
          </a:p>
          <a:p>
            <a:endParaRPr lang="en-US" dirty="0"/>
          </a:p>
          <a:p>
            <a:endParaRPr lang="en-US" dirty="0"/>
          </a:p>
        </p:txBody>
      </p:sp>
      <p:sp>
        <p:nvSpPr>
          <p:cNvPr id="8" name="Title 1">
            <a:extLst>
              <a:ext uri="{FF2B5EF4-FFF2-40B4-BE49-F238E27FC236}">
                <a16:creationId xmlns:a16="http://schemas.microsoft.com/office/drawing/2014/main" xmlns=""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3" name="Title 1">
            <a:extLst>
              <a:ext uri="{FF2B5EF4-FFF2-40B4-BE49-F238E27FC236}">
                <a16:creationId xmlns:a16="http://schemas.microsoft.com/office/drawing/2014/main" xmlns=""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dirty="0"/>
          </a:p>
          <a:p>
            <a:endParaRPr lang="en-US" dirty="0"/>
          </a:p>
          <a:p>
            <a:endParaRPr lang="en-US" dirty="0"/>
          </a:p>
        </p:txBody>
      </p:sp>
      <p:sp>
        <p:nvSpPr>
          <p:cNvPr id="3" name="Title 1">
            <a:extLst>
              <a:ext uri="{FF2B5EF4-FFF2-40B4-BE49-F238E27FC236}">
                <a16:creationId xmlns:a16="http://schemas.microsoft.com/office/drawing/2014/main" xmlns=""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dirty="0"/>
          </a:p>
          <a:p>
            <a:endParaRPr lang="en-US" dirty="0"/>
          </a:p>
        </p:txBody>
      </p:sp>
      <p:sp>
        <p:nvSpPr>
          <p:cNvPr id="3" name="Title 1">
            <a:extLst>
              <a:ext uri="{FF2B5EF4-FFF2-40B4-BE49-F238E27FC236}">
                <a16:creationId xmlns:a16="http://schemas.microsoft.com/office/drawing/2014/main" xmlns=""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lab, as an external reference and peer-review purpose</a:t>
            </a:r>
          </a:p>
          <a:p>
            <a:endParaRPr lang="en-US" dirty="0"/>
          </a:p>
        </p:txBody>
      </p:sp>
      <p:sp>
        <p:nvSpPr>
          <p:cNvPr id="3" name="Title 1">
            <a:extLst>
              <a:ext uri="{FF2B5EF4-FFF2-40B4-BE49-F238E27FC236}">
                <a16:creationId xmlns:a16="http://schemas.microsoft.com/office/drawing/2014/main" xmlns=""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dirty="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dirty="0"/>
          </a:p>
        </p:txBody>
      </p:sp>
      <p:sp>
        <p:nvSpPr>
          <p:cNvPr id="3" name="Title 1">
            <a:extLst>
              <a:ext uri="{FF2B5EF4-FFF2-40B4-BE49-F238E27FC236}">
                <a16:creationId xmlns:a16="http://schemas.microsoft.com/office/drawing/2014/main" xmlns=""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xmlns=""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xmlns=""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xmlns=""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1431758"/>
            <a:ext cx="10420638" cy="3811588"/>
          </a:xfrm>
          <a:prstGeom prst="rect">
            <a:avLst/>
          </a:prstGeom>
        </p:spPr>
        <p:txBody>
          <a:bodyPr>
            <a:normAutofit/>
          </a:bodyPr>
          <a:lstStyle/>
          <a:p>
            <a:pPr>
              <a:lnSpc>
                <a:spcPct val="100000"/>
              </a:lnSpc>
              <a:spcBef>
                <a:spcPts val="1400"/>
              </a:spcBef>
            </a:pPr>
            <a:r>
              <a:rPr lang="en-US" sz="2000" dirty="0"/>
              <a:t>We see that as the flight number increases, the first stage is more likely to land successfully. The payload mass also appears to be a factor; even with more massive payloads, the first stage often returns successfully.</a:t>
            </a:r>
            <a:endParaRPr lang="en-US" sz="20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a:t>
            </a:r>
            <a:r>
              <a:rPr lang="en-US" dirty="0" err="1" smtClean="0">
                <a:solidFill>
                  <a:srgbClr val="0B49CB"/>
                </a:solidFill>
                <a:latin typeface="Abadi"/>
              </a:rPr>
              <a:t>PayloadMass</a:t>
            </a:r>
            <a:endParaRPr lang="en-US" dirty="0">
              <a:solidFill>
                <a:srgbClr val="0B49CB"/>
              </a:solidFill>
            </a:endParaRPr>
          </a:p>
        </p:txBody>
      </p:sp>
      <p:pic>
        <p:nvPicPr>
          <p:cNvPr id="1433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0525" y="2573621"/>
            <a:ext cx="11410950" cy="3289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656059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500502" y="1453740"/>
            <a:ext cx="11223067" cy="3811588"/>
          </a:xfrm>
          <a:prstGeom prst="rect">
            <a:avLst/>
          </a:prstGeom>
        </p:spPr>
        <p:txBody>
          <a:bodyPr>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As we can see, The launch site CCAFS SLC 40 has highest number of payloads.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1536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411" y="2271988"/>
            <a:ext cx="11734800" cy="337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697892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456286" y="1562350"/>
            <a:ext cx="11001686" cy="381158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1638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4862" y="1780138"/>
            <a:ext cx="13287816" cy="3994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009018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2569" y="1735292"/>
            <a:ext cx="5588467" cy="41555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4992" y="1838426"/>
            <a:ext cx="5104153" cy="34650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0672758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1843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0049" y="1822449"/>
            <a:ext cx="11573777" cy="38275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4534059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336874" y="1415239"/>
            <a:ext cx="11232692" cy="3811588"/>
          </a:xfrm>
          <a:prstGeom prst="rect">
            <a:avLst/>
          </a:prstGeom>
        </p:spPr>
        <p:txBody>
          <a:bodyPr>
            <a:normAutofit/>
          </a:bodyPr>
          <a:lstStyle/>
          <a:p>
            <a:pPr>
              <a:lnSpc>
                <a:spcPct val="100000"/>
              </a:lnSpc>
              <a:spcBef>
                <a:spcPts val="1400"/>
              </a:spcBef>
            </a:pPr>
            <a:r>
              <a:rPr lang="en-US" sz="2400" dirty="0" smtClean="0"/>
              <a:t>We can </a:t>
            </a:r>
            <a:r>
              <a:rPr lang="en-US" sz="2400" dirty="0"/>
              <a:t>observe that the </a:t>
            </a:r>
            <a:r>
              <a:rPr lang="en-US" sz="2400" dirty="0" smtClean="0"/>
              <a:t>success </a:t>
            </a:r>
            <a:r>
              <a:rPr lang="en-US" sz="2400" dirty="0"/>
              <a:t>rate since 2013 kept increasing till </a:t>
            </a:r>
            <a:r>
              <a:rPr lang="en-US" sz="2400" dirty="0" smtClean="0"/>
              <a:t>2020.</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1741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1200" y="1859380"/>
            <a:ext cx="7480434" cy="47185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0659448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query to find the names of all launch site is “</a:t>
            </a:r>
            <a:r>
              <a:rPr lang="en-US" sz="2000" dirty="0" smtClean="0"/>
              <a:t>%</a:t>
            </a:r>
            <a:r>
              <a:rPr lang="en-US" sz="2000" dirty="0"/>
              <a:t>sql Select Distinct </a:t>
            </a:r>
            <a:r>
              <a:rPr lang="en-US" sz="2000" dirty="0" err="1"/>
              <a:t>Launch_Site</a:t>
            </a:r>
            <a:r>
              <a:rPr lang="en-US" sz="2000" dirty="0"/>
              <a:t> from SPACEXTABLE</a:t>
            </a:r>
            <a:r>
              <a:rPr lang="en-US" sz="2000" dirty="0" smtClean="0"/>
              <a:t>;</a:t>
            </a:r>
            <a:r>
              <a:rPr lang="en-US" sz="2000" dirty="0" smtClean="0">
                <a:solidFill>
                  <a:schemeClr val="accent3">
                    <a:lumMod val="25000"/>
                  </a:schemeClr>
                </a:solidFill>
                <a:latin typeface="Abadi" panose="020B0604020104020204" pitchFamily="34" charset="0"/>
              </a:rPr>
              <a:t>”</a:t>
            </a:r>
            <a:endParaRPr lang="en-US" sz="20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1331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6167" y="3429000"/>
            <a:ext cx="9582150" cy="1981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2785097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450240"/>
            <a:ext cx="9745589" cy="4351338"/>
          </a:xfrm>
          <a:prstGeom prst="rect">
            <a:avLst/>
          </a:prstGeom>
        </p:spPr>
        <p:txBody>
          <a:bodyPr>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below image </a:t>
            </a:r>
            <a:r>
              <a:rPr lang="en-US" sz="2400" dirty="0" smtClean="0"/>
              <a:t>displays the five </a:t>
            </a:r>
            <a:r>
              <a:rPr lang="en-US" sz="2400" dirty="0"/>
              <a:t>records where launch sites begin with the string 'CCA'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4325" y="3035867"/>
            <a:ext cx="11563350" cy="2643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9473865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a:t>
            </a:r>
            <a:r>
              <a:rPr lang="en-US" sz="2200" dirty="0">
                <a:solidFill>
                  <a:schemeClr val="accent3">
                    <a:lumMod val="25000"/>
                  </a:schemeClr>
                </a:solidFill>
                <a:latin typeface="Abadi" panose="020B0604020104020204" pitchFamily="34" charset="0"/>
              </a:rPr>
              <a:t>total payload carried by boosters from </a:t>
            </a:r>
            <a:r>
              <a:rPr lang="en-US" sz="2200" dirty="0" smtClean="0">
                <a:solidFill>
                  <a:schemeClr val="accent3">
                    <a:lumMod val="25000"/>
                  </a:schemeClr>
                </a:solidFill>
                <a:latin typeface="Abadi" panose="020B0604020104020204" pitchFamily="34" charset="0"/>
              </a:rPr>
              <a:t>NASA is calculated using sum built in function of sql.</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511" y="3043990"/>
            <a:ext cx="11658600" cy="1866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1001474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average payload Mass by F9 v1.1 is calculated as below,</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819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0525" y="2560119"/>
            <a:ext cx="9452018" cy="26086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3556052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As we can see, the first successful ground landing date is 2010-06-04. </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921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1125" y="3178743"/>
            <a:ext cx="11049000" cy="2028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3467992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6" name="Picture 2"/>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rcRect/>
          <a:stretch>
            <a:fillRect/>
          </a:stretch>
        </p:blipFill>
        <p:spPr bwMode="auto">
          <a:xfrm>
            <a:off x="-336895" y="1554610"/>
            <a:ext cx="12922749" cy="41146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3939953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507514" y="1808692"/>
            <a:ext cx="11233097" cy="1039909"/>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2000" dirty="0">
                <a:latin typeface="+mn-lt"/>
              </a:rPr>
              <a:t>This project addresses the challenge of optimizing payload pricing for rocket launches, a crucial factor in reducing overall mission costs and enhancing the viability of space missions. By examining </a:t>
            </a:r>
            <a:r>
              <a:rPr lang="en-US" sz="2000" dirty="0" err="1">
                <a:latin typeface="+mn-lt"/>
              </a:rPr>
              <a:t>SpaceY’s</a:t>
            </a:r>
            <a:r>
              <a:rPr lang="en-US" sz="2000" dirty="0">
                <a:latin typeface="+mn-lt"/>
              </a:rPr>
              <a:t> Falcon 9 launch data, we aim to develop a data-driven model that predicts optimal payload pricing while minimizing financial losses associated with launch risks and failures.</a:t>
            </a:r>
          </a:p>
          <a:p>
            <a:r>
              <a:rPr lang="en-US" sz="2000" dirty="0">
                <a:latin typeface="+mn-lt"/>
              </a:rPr>
              <a:t>Using advanced data science techniques, including machine learning and statistical analysis, our approach analyzes historical launch data to identify patterns that impact launch success and pricing efficiency. Key features such as payload mass, launch location, and mission type are considered to predict the price point at which profitability and success likelihood are maximized.</a:t>
            </a:r>
          </a:p>
          <a:p>
            <a:r>
              <a:rPr lang="en-US" sz="2000" dirty="0">
                <a:latin typeface="+mn-lt"/>
              </a:rPr>
              <a:t>The outcome of this analysis provides an optimized pricing strategy that aligns with risk mitigation, supporting more cost-effective and reliable space missions. This model has potential applications across the aerospace industry, contributing to more sustainable practices in mission planning and budgeting.</a:t>
            </a:r>
          </a:p>
          <a:p>
            <a:endParaRPr lang="en-IN" sz="2000" dirty="0">
              <a:latin typeface="+mn-lt"/>
            </a:endParaRPr>
          </a:p>
          <a:p>
            <a:pPr>
              <a:lnSpc>
                <a:spcPct val="100000"/>
              </a:lnSpc>
              <a:spcBef>
                <a:spcPts val="1400"/>
              </a:spcBef>
            </a:pPr>
            <a:endParaRPr lang="en-US" sz="2000" dirty="0">
              <a:solidFill>
                <a:schemeClr val="accent3">
                  <a:lumMod val="25000"/>
                </a:schemeClr>
              </a:solidFill>
              <a:latin typeface="+mn-lt"/>
            </a:endParaRP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xmlns=""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372" y="1861887"/>
            <a:ext cx="10896600" cy="2171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9486066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boosters carried Maximum Payload is obtained by using sub query methods.</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1229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3754" y="2746175"/>
            <a:ext cx="8362950" cy="3155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6664639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dirty="0" smtClean="0">
                <a:solidFill>
                  <a:schemeClr val="accent3">
                    <a:lumMod val="25000"/>
                  </a:schemeClr>
                </a:solidFill>
                <a:latin typeface="Abadi"/>
              </a:rPr>
              <a:t>The results of 2015 failed launch records as shown below</a:t>
            </a:r>
            <a:r>
              <a:rPr lang="en-US" dirty="0">
                <a:solidFill>
                  <a:schemeClr val="accent3">
                    <a:lumMod val="25000"/>
                  </a:schemeClr>
                </a:solidFill>
                <a:latin typeface="Abadi"/>
              </a:rPr>
              <a:t>.</a:t>
            </a:r>
            <a:r>
              <a:rPr lang="en-US" dirty="0" smtClean="0">
                <a:solidFill>
                  <a:schemeClr val="accent3">
                    <a:lumMod val="25000"/>
                  </a:schemeClr>
                </a:solidFill>
                <a:latin typeface="Abadi"/>
              </a:rPr>
              <a:t> The query is in the sql notebook.</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xmlns=""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41522" y="3072765"/>
            <a:ext cx="5876925" cy="1809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9843913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13916" y="1758521"/>
            <a:ext cx="5900908" cy="4351338"/>
          </a:xfrm>
          <a:prstGeom prst="rect">
            <a:avLst/>
          </a:prstGeom>
        </p:spPr>
        <p:txBody>
          <a:bodyPr lIns="91440" tIns="45720" rIns="91440" bIns="45720" anchor="t"/>
          <a:lstStyle/>
          <a:p>
            <a:pPr marL="0" indent="0">
              <a:buNone/>
            </a:pPr>
            <a:r>
              <a:rPr lang="en-US" sz="2200" dirty="0" smtClean="0">
                <a:solidFill>
                  <a:schemeClr val="accent3">
                    <a:lumMod val="25000"/>
                  </a:schemeClr>
                </a:solidFill>
                <a:latin typeface="Abadi" panose="020B0604020104020204" pitchFamily="34" charset="0"/>
              </a:rPr>
              <a:t>The results of landing Outcomes Between 2010-06-04 and 2017-03-20. The query used for this is </a:t>
            </a:r>
            <a:r>
              <a:rPr lang="en-US" sz="1400" dirty="0"/>
              <a:t>%%sql</a:t>
            </a:r>
          </a:p>
          <a:p>
            <a:pPr marL="0" indent="0">
              <a:buNone/>
            </a:pPr>
            <a:r>
              <a:rPr lang="en-US" sz="1400" dirty="0"/>
              <a:t>SELECT</a:t>
            </a:r>
          </a:p>
          <a:p>
            <a:pPr marL="0" indent="0">
              <a:buNone/>
            </a:pPr>
            <a:r>
              <a:rPr lang="en-US" sz="1400" dirty="0"/>
              <a:t>    </a:t>
            </a:r>
            <a:r>
              <a:rPr lang="en-US" sz="1400" dirty="0" err="1"/>
              <a:t>Landing_Outcome</a:t>
            </a:r>
            <a:r>
              <a:rPr lang="en-US" sz="1400" dirty="0"/>
              <a:t>,</a:t>
            </a:r>
          </a:p>
          <a:p>
            <a:pPr marL="0" indent="0">
              <a:buNone/>
            </a:pPr>
            <a:r>
              <a:rPr lang="en-US" sz="1400" dirty="0"/>
              <a:t>    COUNT(*) AS </a:t>
            </a:r>
            <a:r>
              <a:rPr lang="en-US" sz="1400" dirty="0" err="1"/>
              <a:t>Outcome_Count</a:t>
            </a:r>
            <a:r>
              <a:rPr lang="en-US" sz="1400" dirty="0"/>
              <a:t>,</a:t>
            </a:r>
          </a:p>
          <a:p>
            <a:pPr marL="0" indent="0">
              <a:buNone/>
            </a:pPr>
            <a:r>
              <a:rPr lang="en-US" sz="1400" dirty="0"/>
              <a:t>    RANK() OVER (ORDER BY COUNT(*) DESC) AS Rank</a:t>
            </a:r>
          </a:p>
          <a:p>
            <a:pPr marL="0" indent="0">
              <a:buNone/>
            </a:pPr>
            <a:r>
              <a:rPr lang="en-US" sz="1400" dirty="0"/>
              <a:t>FROM</a:t>
            </a:r>
          </a:p>
          <a:p>
            <a:pPr marL="0" indent="0">
              <a:buNone/>
            </a:pPr>
            <a:r>
              <a:rPr lang="en-US" sz="1400" dirty="0"/>
              <a:t>    SPACEXTABLE</a:t>
            </a:r>
          </a:p>
          <a:p>
            <a:pPr marL="0" indent="0">
              <a:buNone/>
            </a:pPr>
            <a:r>
              <a:rPr lang="en-US" sz="1400" dirty="0"/>
              <a:t>WHERE</a:t>
            </a:r>
          </a:p>
          <a:p>
            <a:pPr marL="0" indent="0">
              <a:buNone/>
            </a:pPr>
            <a:r>
              <a:rPr lang="en-US" sz="1400" dirty="0"/>
              <a:t>    Date BETWEEN '2010-06-04' AND '2017-03-20'</a:t>
            </a:r>
          </a:p>
          <a:p>
            <a:pPr marL="0" indent="0">
              <a:buNone/>
            </a:pPr>
            <a:r>
              <a:rPr lang="en-US" sz="1400" dirty="0"/>
              <a:t>GROUP BY</a:t>
            </a:r>
          </a:p>
          <a:p>
            <a:pPr marL="0" indent="0">
              <a:buNone/>
            </a:pPr>
            <a:r>
              <a:rPr lang="en-US" sz="1400" dirty="0"/>
              <a:t>    </a:t>
            </a:r>
            <a:r>
              <a:rPr lang="en-US" sz="1400" dirty="0" err="1"/>
              <a:t>Landing_Outcome</a:t>
            </a:r>
            <a:endParaRPr lang="en-US" sz="1400" dirty="0"/>
          </a:p>
          <a:p>
            <a:pPr marL="0" indent="0">
              <a:buNone/>
            </a:pPr>
            <a:r>
              <a:rPr lang="en-US" sz="1400" dirty="0"/>
              <a:t>ORDER BY</a:t>
            </a:r>
          </a:p>
          <a:p>
            <a:pPr marL="0" indent="0">
              <a:buNone/>
            </a:pPr>
            <a:r>
              <a:rPr lang="en-US" sz="1400" dirty="0"/>
              <a:t>    Rank;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14824" y="2176669"/>
            <a:ext cx="6698975" cy="35582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7516842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xmlns=""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r>
              <a:rPr lang="en-US" dirty="0" smtClean="0"/>
              <a:t>This map illustrates the launch sites in various location.</a:t>
            </a:r>
            <a:endParaRPr lang="en-US" dirty="0"/>
          </a:p>
        </p:txBody>
      </p:sp>
      <p:sp>
        <p:nvSpPr>
          <p:cNvPr id="2" name="Title 1">
            <a:extLst>
              <a:ext uri="{FF2B5EF4-FFF2-40B4-BE49-F238E27FC236}">
                <a16:creationId xmlns:a16="http://schemas.microsoft.com/office/drawing/2014/main" xmlns=""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 </a:t>
            </a:r>
            <a:r>
              <a:rPr lang="en-US" dirty="0" smtClean="0">
                <a:solidFill>
                  <a:srgbClr val="0B49CB"/>
                </a:solidFill>
                <a:latin typeface="Abadi"/>
              </a:rPr>
              <a:t>      </a:t>
            </a:r>
            <a:r>
              <a:rPr lang="en-US" dirty="0" smtClean="0">
                <a:solidFill>
                  <a:srgbClr val="0B49CB"/>
                </a:solidFill>
                <a:latin typeface="Abadi"/>
              </a:rPr>
              <a:t>Folium </a:t>
            </a:r>
            <a:r>
              <a:rPr lang="en-US" dirty="0">
                <a:solidFill>
                  <a:srgbClr val="0B49CB"/>
                </a:solidFill>
                <a:latin typeface="Abadi"/>
              </a:rPr>
              <a:t>Map </a:t>
            </a:r>
            <a:r>
              <a:rPr lang="en-US" dirty="0" smtClean="0">
                <a:solidFill>
                  <a:srgbClr val="0B49CB"/>
                </a:solidFill>
                <a:latin typeface="Abadi"/>
              </a:rPr>
              <a:t>to locate the launch sites</a:t>
            </a:r>
            <a:endParaRPr lang="en-US" dirty="0">
              <a:solidFill>
                <a:srgbClr val="0B49CB"/>
              </a:solidFill>
              <a:latin typeface="Abadi"/>
            </a:endParaRPr>
          </a:p>
        </p:txBody>
      </p:sp>
      <p:pic>
        <p:nvPicPr>
          <p:cNvPr id="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8052" y="2561095"/>
            <a:ext cx="9879518" cy="34644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8167177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430990"/>
            <a:ext cx="9745589" cy="4351338"/>
          </a:xfrm>
          <a:prstGeom prst="rect">
            <a:avLst/>
          </a:prstGeom>
        </p:spPr>
        <p:txBody>
          <a:bodyPr lIns="91440" tIns="45720" rIns="91440" bIns="45720" anchor="t">
            <a:normAutofit/>
          </a:bodyPr>
          <a:lstStyle/>
          <a:p>
            <a:pPr>
              <a:spcBef>
                <a:spcPts val="1400"/>
              </a:spcBef>
            </a:pPr>
            <a:r>
              <a:rPr lang="en-US" dirty="0" smtClean="0">
                <a:solidFill>
                  <a:schemeClr val="accent3">
                    <a:lumMod val="25000"/>
                  </a:schemeClr>
                </a:solidFill>
              </a:rPr>
              <a:t>Here, we can see the success and failure launch counts in different colors. </a:t>
            </a: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xmlns=""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   Folium Map to show launch site success Rate</a:t>
            </a:r>
            <a:endParaRPr lang="en-US" dirty="0">
              <a:solidFill>
                <a:srgbClr val="0B49CB"/>
              </a:solidFill>
              <a:latin typeface="Abadi"/>
            </a:endParaRPr>
          </a:p>
        </p:txBody>
      </p:sp>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1837" y="2356861"/>
            <a:ext cx="8032750" cy="4070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959788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690688"/>
            <a:ext cx="10515601" cy="4314825"/>
          </a:xfrm>
          <a:prstGeom prst="rect">
            <a:avLst/>
          </a:prstGeom>
        </p:spPr>
        <p:txBody>
          <a:bodyPr lIns="91440" tIns="45720" rIns="91440" bIns="45720" anchor="t">
            <a:normAutofit/>
          </a:bodyPr>
          <a:lstStyle/>
          <a:p>
            <a:pPr>
              <a:lnSpc>
                <a:spcPct val="100000"/>
              </a:lnSpc>
              <a:spcBef>
                <a:spcPts val="1400"/>
              </a:spcBef>
            </a:pPr>
            <a:r>
              <a:rPr lang="en-US" sz="2200" dirty="0" smtClean="0">
                <a:solidFill>
                  <a:schemeClr val="accent3">
                    <a:lumMod val="25000"/>
                  </a:schemeClr>
                </a:solidFill>
                <a:latin typeface="Abadi"/>
              </a:rPr>
              <a:t>From this Map, we can infer that the launch site is located </a:t>
            </a:r>
            <a:r>
              <a:rPr lang="en-US" sz="2400" b="1" dirty="0"/>
              <a:t>Proximity to Transportation </a:t>
            </a:r>
            <a:r>
              <a:rPr lang="en-US" sz="2400" b="1" dirty="0" smtClean="0"/>
              <a:t>Infrastructure and nearer </a:t>
            </a:r>
            <a:r>
              <a:rPr lang="en-US" sz="2400" b="1" dirty="0"/>
              <a:t>the </a:t>
            </a:r>
            <a:r>
              <a:rPr lang="en-US" sz="2400" b="1" dirty="0" smtClean="0"/>
              <a:t>Equator.</a:t>
            </a:r>
            <a:endParaRPr lang="en-US" sz="2200" dirty="0">
              <a:solidFill>
                <a:schemeClr val="accent3">
                  <a:lumMod val="25000"/>
                </a:schemeClr>
              </a:solidFill>
              <a:latin typeface="Abadi"/>
            </a:endParaRPr>
          </a:p>
        </p:txBody>
      </p:sp>
      <p:sp>
        <p:nvSpPr>
          <p:cNvPr id="8" name="Title 1">
            <a:extLst>
              <a:ext uri="{FF2B5EF4-FFF2-40B4-BE49-F238E27FC236}">
                <a16:creationId xmlns:a16="http://schemas.microsoft.com/office/drawing/2014/main" xmlns=""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Folium Map to calculate the nearest distance</a:t>
            </a:r>
            <a:endParaRPr lang="en-US" dirty="0">
              <a:solidFill>
                <a:srgbClr val="0B49CB"/>
              </a:solidFill>
              <a:latin typeface="Abadi"/>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50246" y="2526381"/>
            <a:ext cx="9001125" cy="4981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249908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smtClean="0">
                <a:solidFill>
                  <a:schemeClr val="accent3">
                    <a:lumMod val="25000"/>
                  </a:schemeClr>
                </a:solidFill>
                <a:latin typeface="Abadi"/>
              </a:rPr>
              <a:t>The </a:t>
            </a:r>
            <a:r>
              <a:rPr lang="en-US" sz="2200" dirty="0">
                <a:solidFill>
                  <a:schemeClr val="accent3">
                    <a:lumMod val="25000"/>
                  </a:schemeClr>
                </a:solidFill>
                <a:latin typeface="Abadi"/>
              </a:rPr>
              <a:t>screenshot of launch success count for all sites, in a </a:t>
            </a:r>
            <a:r>
              <a:rPr lang="en-US" sz="2200" dirty="0" smtClean="0">
                <a:solidFill>
                  <a:schemeClr val="accent3">
                    <a:lumMod val="25000"/>
                  </a:schemeClr>
                </a:solidFill>
                <a:latin typeface="Abadi"/>
              </a:rPr>
              <a:t>pie chart. Here, we can compare which launch site has the highest.</a:t>
            </a:r>
            <a:endParaRPr lang="en-US" sz="2200" dirty="0">
              <a:solidFill>
                <a:schemeClr val="accent3">
                  <a:lumMod val="25000"/>
                </a:schemeClr>
              </a:solidFill>
              <a:latin typeface="Abadi"/>
            </a:endParaRPr>
          </a:p>
          <a:p>
            <a:pPr marL="0" indent="0">
              <a:lnSpc>
                <a:spcPct val="100000"/>
              </a:lnSpc>
              <a:spcBef>
                <a:spcPts val="1400"/>
              </a:spcBef>
              <a:buNone/>
            </a:pP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xmlns=""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Pie chart of launch success count for all sites</a:t>
            </a:r>
            <a:endParaRPr lang="en-US" dirty="0">
              <a:solidFill>
                <a:srgbClr val="0B49CB"/>
              </a:solidFill>
              <a:latin typeface="Abadi"/>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5888" y="2898408"/>
            <a:ext cx="10058400" cy="3011497"/>
          </a:xfrm>
          <a:prstGeom prst="rect">
            <a:avLst/>
          </a:prstGeom>
        </p:spPr>
      </p:pic>
    </p:spTree>
    <p:extLst>
      <p:ext uri="{BB962C8B-B14F-4D97-AF65-F5344CB8AC3E}">
        <p14:creationId xmlns:p14="http://schemas.microsoft.com/office/powerpoint/2010/main" val="7001329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xmlns="" id="{8E999A1B-8752-489F-A63B-EA2F60186B52}"/>
              </a:ext>
            </a:extLst>
          </p:cNvPr>
          <p:cNvSpPr txBox="1">
            <a:spLocks/>
          </p:cNvSpPr>
          <p:nvPr/>
        </p:nvSpPr>
        <p:spPr>
          <a:xfrm>
            <a:off x="958696" y="2136392"/>
            <a:ext cx="10042979" cy="3061250"/>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9600" dirty="0">
                <a:latin typeface="Calibri" pitchFamily="34" charset="0"/>
                <a:cs typeface="Calibri" pitchFamily="34" charset="0"/>
              </a:rPr>
              <a:t>In this Data Science project, </a:t>
            </a:r>
            <a:r>
              <a:rPr lang="en-US" sz="9600" b="1" dirty="0">
                <a:latin typeface="Calibri" pitchFamily="34" charset="0"/>
                <a:cs typeface="Calibri" pitchFamily="34" charset="0"/>
              </a:rPr>
              <a:t>Space Y</a:t>
            </a:r>
            <a:r>
              <a:rPr lang="en-US" sz="9600" dirty="0">
                <a:latin typeface="Calibri" pitchFamily="34" charset="0"/>
                <a:cs typeface="Calibri" pitchFamily="34" charset="0"/>
              </a:rPr>
              <a:t> aims to determine the optimal launch site for the Falcon 9 rocket to enhance operational efficiency and reduce costs. By analyzing launch data collected from </a:t>
            </a:r>
            <a:r>
              <a:rPr lang="en-US" sz="9600" dirty="0" err="1">
                <a:latin typeface="Calibri" pitchFamily="34" charset="0"/>
                <a:cs typeface="Calibri" pitchFamily="34" charset="0"/>
              </a:rPr>
              <a:t>SpaceX's</a:t>
            </a:r>
            <a:r>
              <a:rPr lang="en-US" sz="9600" dirty="0">
                <a:latin typeface="Calibri" pitchFamily="34" charset="0"/>
                <a:cs typeface="Calibri" pitchFamily="34" charset="0"/>
              </a:rPr>
              <a:t> websites, we created a comprehensive dataset, which was meticulously cleaned and preprocessed, including the removal of null values. </a:t>
            </a:r>
            <a:endParaRPr lang="en-US" sz="9600" dirty="0" smtClean="0">
              <a:latin typeface="Calibri" pitchFamily="34" charset="0"/>
              <a:cs typeface="Calibri" pitchFamily="34" charset="0"/>
            </a:endParaRPr>
          </a:p>
          <a:p>
            <a:pPr>
              <a:spcBef>
                <a:spcPts val="1400"/>
              </a:spcBef>
            </a:pPr>
            <a:r>
              <a:rPr lang="en-US" sz="9600" dirty="0" smtClean="0">
                <a:latin typeface="Calibri" pitchFamily="34" charset="0"/>
                <a:cs typeface="Calibri" pitchFamily="34" charset="0"/>
              </a:rPr>
              <a:t>Through </a:t>
            </a:r>
            <a:r>
              <a:rPr lang="en-US" sz="9600" dirty="0">
                <a:latin typeface="Calibri" pitchFamily="34" charset="0"/>
                <a:cs typeface="Calibri" pitchFamily="34" charset="0"/>
              </a:rPr>
              <a:t>data exploration and model optimization, we refined key metrics to meet the project's objectives, enabling more informed decision-making for future launches and improved cost-effectiveness for Space Y's Falcon 9 operations.</a:t>
            </a:r>
            <a:endParaRPr lang="en-IN" sz="9600" dirty="0">
              <a:latin typeface="Calibri" pitchFamily="34" charset="0"/>
              <a:cs typeface="Calibri" pitchFamily="34" charset="0"/>
            </a:endParaRPr>
          </a:p>
          <a:p>
            <a:pPr>
              <a:spcBef>
                <a:spcPts val="1400"/>
              </a:spcBef>
            </a:pPr>
            <a:endParaRPr lang="en-US" sz="4400" dirty="0">
              <a:solidFill>
                <a:schemeClr val="accent3">
                  <a:lumMod val="25000"/>
                </a:schemeClr>
              </a:solidFill>
              <a:latin typeface="+mn-lt"/>
            </a:endParaRPr>
          </a:p>
        </p:txBody>
      </p:sp>
    </p:spTree>
    <p:extLst>
      <p:ext uri="{BB962C8B-B14F-4D97-AF65-F5344CB8AC3E}">
        <p14:creationId xmlns:p14="http://schemas.microsoft.com/office/powerpoint/2010/main" val="256006139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r>
              <a:rPr lang="en-US" dirty="0" smtClean="0"/>
              <a:t>The most successful launch site is KSC-LC-39A</a:t>
            </a:r>
            <a:endParaRPr lang="en-US" dirty="0"/>
          </a:p>
        </p:txBody>
      </p:sp>
      <p:sp>
        <p:nvSpPr>
          <p:cNvPr id="8" name="Title 1">
            <a:extLst>
              <a:ext uri="{FF2B5EF4-FFF2-40B4-BE49-F238E27FC236}">
                <a16:creationId xmlns:a16="http://schemas.microsoft.com/office/drawing/2014/main" xmlns=""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    Pie chart of the most successful launch site</a:t>
            </a:r>
            <a:endParaRPr lang="en-US" dirty="0">
              <a:solidFill>
                <a:srgbClr val="0B49CB"/>
              </a:solidFill>
              <a:latin typeface="Abadi"/>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2671608"/>
            <a:ext cx="10058400" cy="3011497"/>
          </a:xfrm>
          <a:prstGeom prst="rect">
            <a:avLst/>
          </a:prstGeom>
        </p:spPr>
      </p:pic>
    </p:spTree>
    <p:extLst>
      <p:ext uri="{BB962C8B-B14F-4D97-AF65-F5344CB8AC3E}">
        <p14:creationId xmlns:p14="http://schemas.microsoft.com/office/powerpoint/2010/main" val="186616070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664134" y="1440614"/>
            <a:ext cx="10414662" cy="4351338"/>
          </a:xfrm>
          <a:prstGeom prst="rect">
            <a:avLst/>
          </a:prstGeom>
        </p:spPr>
        <p:txBody>
          <a:bodyPr lIns="91440" tIns="45720" rIns="91440" bIns="45720" anchor="t">
            <a:normAutofit/>
          </a:bodyPr>
          <a:lstStyle/>
          <a:p>
            <a:pPr>
              <a:lnSpc>
                <a:spcPct val="100000"/>
              </a:lnSpc>
              <a:spcBef>
                <a:spcPts val="1400"/>
              </a:spcBef>
            </a:pPr>
            <a:r>
              <a:rPr lang="en-US" sz="2400" dirty="0"/>
              <a:t>The importance of the payload and booster version lies in maintaining an optimal weight to transport the satellite to space. As the payload size increases, accommodating it becomes more challenging</a:t>
            </a: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xmlns=""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Scatter Plot of Payload vs. Launch Outcome</a:t>
            </a:r>
            <a:endParaRPr lang="en-US" dirty="0">
              <a:solidFill>
                <a:srgbClr val="0B49CB"/>
              </a:solidFill>
              <a:latin typeface="Abadi"/>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1285" y="2724108"/>
            <a:ext cx="9009246" cy="6858000"/>
          </a:xfrm>
          <a:prstGeom prst="rect">
            <a:avLst/>
          </a:prstGeom>
        </p:spPr>
      </p:pic>
    </p:spTree>
    <p:extLst>
      <p:ext uri="{BB962C8B-B14F-4D97-AF65-F5344CB8AC3E}">
        <p14:creationId xmlns:p14="http://schemas.microsoft.com/office/powerpoint/2010/main" val="25235960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xmlns=""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2337" y="1415653"/>
            <a:ext cx="7864051" cy="52224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5944607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1" y="1595388"/>
            <a:ext cx="9477960" cy="3811588"/>
          </a:xfrm>
          <a:prstGeom prst="rect">
            <a:avLst/>
          </a:prstGeom>
        </p:spPr>
        <p:txBody>
          <a:bodyPr>
            <a:normAutofit/>
          </a:bodyPr>
          <a:lstStyle/>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The Confusion Matrix of KNN model is shown as below,</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xmlns=""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30693" y="2069323"/>
            <a:ext cx="5098274" cy="4357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4503423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875054"/>
            <a:ext cx="10515600" cy="4351338"/>
          </a:xfrm>
          <a:prstGeom prst="rect">
            <a:avLst/>
          </a:prstGeom>
        </p:spPr>
        <p:txBody>
          <a:bodyPr>
            <a:normAutofit/>
          </a:bodyPr>
          <a:lstStyle/>
          <a:p>
            <a:r>
              <a:rPr lang="en-US" sz="2400" dirty="0"/>
              <a:t>The best model for predicting a successful launch site should incorporate these discussed factors: proximity to reliable transportation infrastructure, coastal equatorial positioning for efficiency and safety, and distance from populated areas.</a:t>
            </a:r>
          </a:p>
          <a:p>
            <a:r>
              <a:rPr lang="en-US" sz="2400" dirty="0"/>
              <a:t> These factors collectively enhance logistical, operational, and safety outcomes for rocket launches.</a:t>
            </a:r>
          </a:p>
          <a:p>
            <a:r>
              <a:rPr lang="en-US" sz="2400" dirty="0"/>
              <a:t> In this project, we determined that the best model for predicting the success rate of rocket launches is based on the K-Nearest Neighbors (KNN) classification algorithm</a:t>
            </a:r>
            <a:endParaRPr lang="en-IN" sz="2400" dirty="0"/>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xmlns=""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r>
              <a:rPr lang="en-IN" sz="2400" dirty="0">
                <a:hlinkClick r:id="rId4"/>
              </a:rPr>
              <a:t>https://github.com/Aruna2897/IBM_Data_science_course_assignments</a:t>
            </a:r>
            <a:endParaRPr lang="en-IN" sz="2400" dirty="0"/>
          </a:p>
          <a:p>
            <a:r>
              <a:rPr lang="en-IN" sz="2400" dirty="0">
                <a:hlinkClick r:id="rId5"/>
              </a:rPr>
              <a:t>https://github.com/Aruna2897/IBM_Data_science_course_assignments/commit/a386e53069810f912ec99c1542aff617f109c9c8</a:t>
            </a:r>
            <a:endParaRPr lang="en-IN" sz="2400" dirty="0"/>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xmlns=""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xmlns=""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xmlns="" id="{0BFEC426-B615-E549-83E5-140FD588BC64}"/>
              </a:ext>
            </a:extLst>
          </p:cNvPr>
          <p:cNvSpPr txBox="1">
            <a:spLocks/>
          </p:cNvSpPr>
          <p:nvPr/>
        </p:nvSpPr>
        <p:spPr>
          <a:xfrm>
            <a:off x="770010" y="1455679"/>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smtClean="0">
                <a:solidFill>
                  <a:schemeClr val="bg2">
                    <a:lumMod val="50000"/>
                  </a:schemeClr>
                </a:solidFill>
                <a:latin typeface="Abadi"/>
              </a:rPr>
              <a:t>The data is collected from their official website using API and converted it into a dataframe to proceed further.</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smtClean="0">
                <a:solidFill>
                  <a:schemeClr val="bg2">
                    <a:lumMod val="50000"/>
                  </a:schemeClr>
                </a:solidFill>
                <a:latin typeface="Abadi"/>
              </a:rPr>
              <a:t>Removed the null values in the payload and converted the type's of the column from categorical to numerical to train the model</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smtClean="0">
                <a:solidFill>
                  <a:schemeClr val="bg2">
                    <a:lumMod val="50000"/>
                  </a:schemeClr>
                </a:solidFill>
                <a:latin typeface="Abadi"/>
              </a:rPr>
              <a:t>Using various classification algorithms, we build a model to predict the results based on the requirements.</a:t>
            </a:r>
            <a:endParaRPr lang="en-US" sz="76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xmlns=""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xmlns="" id="{0BFEC426-B615-E549-83E5-140FD588BC64}"/>
              </a:ext>
            </a:extLst>
          </p:cNvPr>
          <p:cNvSpPr txBox="1">
            <a:spLocks/>
          </p:cNvSpPr>
          <p:nvPr/>
        </p:nvSpPr>
        <p:spPr>
          <a:xfrm>
            <a:off x="895139" y="2341203"/>
            <a:ext cx="10104817" cy="52118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1400"/>
              </a:spcBef>
              <a:buNone/>
            </a:pPr>
            <a:r>
              <a:rPr lang="en-US" sz="2200" dirty="0" smtClean="0">
                <a:solidFill>
                  <a:schemeClr val="accent3">
                    <a:lumMod val="25000"/>
                  </a:schemeClr>
                </a:solidFill>
                <a:latin typeface="Abadi"/>
              </a:rPr>
              <a:t> </a:t>
            </a:r>
            <a:r>
              <a:rPr lang="en-US" dirty="0" smtClean="0">
                <a:solidFill>
                  <a:schemeClr val="accent3">
                    <a:lumMod val="25000"/>
                  </a:schemeClr>
                </a:solidFill>
                <a:latin typeface="+mn-lt"/>
              </a:rPr>
              <a:t>In the following slides, we will see how we collect the data for this project and perform EDA based on the requirements.</a:t>
            </a:r>
            <a:endParaRPr lang="en-US" dirty="0">
              <a:solidFill>
                <a:schemeClr val="accent3">
                  <a:lumMod val="25000"/>
                </a:schemeClr>
              </a:solidFill>
              <a:latin typeface="+mn-lt"/>
            </a:endParaRPr>
          </a:p>
        </p:txBody>
      </p:sp>
      <p:sp>
        <p:nvSpPr>
          <p:cNvPr id="13" name="Title 1">
            <a:extLst>
              <a:ext uri="{FF2B5EF4-FFF2-40B4-BE49-F238E27FC236}">
                <a16:creationId xmlns:a16="http://schemas.microsoft.com/office/drawing/2014/main" xmlns=""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275707322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a:t>
            </a:r>
            <a:r>
              <a:rPr lang="en-US" sz="2200" dirty="0" err="1">
                <a:solidFill>
                  <a:srgbClr val="1C7DDB"/>
                </a:solidFill>
                <a:latin typeface="Abadi"/>
              </a:rPr>
              <a:t>SpaceX</a:t>
            </a:r>
            <a:r>
              <a:rPr lang="en-US" sz="2200" dirty="0">
                <a:solidFill>
                  <a:srgbClr val="1C7DDB"/>
                </a:solidFill>
                <a:latin typeface="Abadi"/>
              </a:rPr>
              <a:t> API calls here</a:t>
            </a:r>
            <a:endParaRPr lang="en-US" dirty="0">
              <a:cs typeface="Calibri"/>
            </a:endParaRPr>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96253" y="1773238"/>
            <a:ext cx="4640263" cy="4225925"/>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data is obtained from the following url,”</a:t>
            </a:r>
            <a:r>
              <a:rPr lang="en-IN" sz="2400" dirty="0"/>
              <a:t> https://</a:t>
            </a:r>
            <a:r>
              <a:rPr lang="en-IN" sz="2400" dirty="0" smtClean="0"/>
              <a:t>cf-courses-data.s3.us.cloud-object-storage.appdomain.cloud/IBM-DS0321EN-SkillsNetwork/datasets/API_call_spacex_api.json</a:t>
            </a:r>
            <a:r>
              <a:rPr lang="en-US" sz="2200" dirty="0" smtClean="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The GitHub Url for this </a:t>
            </a:r>
            <a:r>
              <a:rPr lang="en-US" sz="2200" dirty="0">
                <a:solidFill>
                  <a:schemeClr val="accent3">
                    <a:lumMod val="25000"/>
                  </a:schemeClr>
                </a:solidFill>
                <a:latin typeface="Abadi" panose="020B0604020104020204" pitchFamily="34" charset="0"/>
              </a:rPr>
              <a:t>section, https://github.com/Aruna2897/IBM_Data_science_course_assignments/blob/main/jupyter_labs_spacex_data_collection_api.ipynb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xmlns=""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1945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0263" y="1538988"/>
            <a:ext cx="8630637" cy="46944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03160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xmlns=""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xmlns=""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xmlns=""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schemas.microsoft.com/office/2006/documentManagement/types"/>
    <ds:schemaRef ds:uri="http://schemas.microsoft.com/office/2006/metadata/properties"/>
    <ds:schemaRef ds:uri="http://purl.org/dc/elements/1.1/"/>
    <ds:schemaRef ds:uri="http://schemas.openxmlformats.org/package/2006/metadata/core-properties"/>
    <ds:schemaRef ds:uri="http://purl.org/dc/terms/"/>
    <ds:schemaRef ds:uri="http://schemas.microsoft.com/office/infopath/2007/PartnerControls"/>
    <ds:schemaRef ds:uri="f80a141d-92ca-4d3d-9308-f7e7b1d44ce8"/>
    <ds:schemaRef ds:uri="155be751-a274-42e8-93fb-f39d3b9bccc8"/>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237</TotalTime>
  <Words>1280</Words>
  <Application>Microsoft Office PowerPoint</Application>
  <PresentationFormat>Custom</PresentationFormat>
  <Paragraphs>188</Paragraphs>
  <Slides>47</Slides>
  <Notes>5</Notes>
  <HiddenSlides>0</HiddenSlides>
  <MMClips>0</MMClips>
  <ScaleCrop>false</ScaleCrop>
  <HeadingPairs>
    <vt:vector size="4" baseType="variant">
      <vt:variant>
        <vt:lpstr>Theme</vt:lpstr>
      </vt:variant>
      <vt:variant>
        <vt:i4>1</vt:i4>
      </vt:variant>
      <vt:variant>
        <vt:lpstr>Slide Titles</vt:lpstr>
      </vt:variant>
      <vt:variant>
        <vt:i4>47</vt:i4>
      </vt:variant>
    </vt:vector>
  </HeadingPairs>
  <TitlesOfParts>
    <vt:vector size="48"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Windows User</cp:lastModifiedBy>
  <cp:revision>242</cp:revision>
  <dcterms:created xsi:type="dcterms:W3CDTF">2021-04-29T18:58:34Z</dcterms:created>
  <dcterms:modified xsi:type="dcterms:W3CDTF">2024-11-05T14:28:33Z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